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3E52523-6DEB-4A3F-9386-80BC6035F33E}" type="datetimeFigureOut">
              <a:rPr lang="en-US" smtClean="0"/>
              <a:t>9/30/2014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EEBDC4F-AD16-4747-9C11-474FC0019E0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E52523-6DEB-4A3F-9386-80BC6035F33E}"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BDC4F-AD16-4747-9C11-474FC0019E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3E52523-6DEB-4A3F-9386-80BC6035F33E}" type="datetimeFigureOut">
              <a:rPr lang="en-US" smtClean="0"/>
              <a:t>9/30/2014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EEBDC4F-AD16-4747-9C11-474FC0019E0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3E52523-6DEB-4A3F-9386-80BC6035F33E}"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EEBDC4F-AD16-4747-9C11-474FC0019E05}"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3E52523-6DEB-4A3F-9386-80BC6035F33E}" type="datetimeFigureOut">
              <a:rPr lang="en-US" smtClean="0"/>
              <a:t>9/30/2014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EEBDC4F-AD16-4747-9C11-474FC0019E0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3E52523-6DEB-4A3F-9386-80BC6035F33E}" type="datetimeFigureOut">
              <a:rPr lang="en-US" smtClean="0"/>
              <a:t>9/30/2014</a:t>
            </a:fld>
            <a:endParaRPr lang="en-US"/>
          </a:p>
        </p:txBody>
      </p:sp>
      <p:sp>
        <p:nvSpPr>
          <p:cNvPr id="10" name="Slide Number Placeholder 9"/>
          <p:cNvSpPr>
            <a:spLocks noGrp="1"/>
          </p:cNvSpPr>
          <p:nvPr>
            <p:ph type="sldNum" sz="quarter" idx="16"/>
          </p:nvPr>
        </p:nvSpPr>
        <p:spPr/>
        <p:txBody>
          <a:bodyPr rtlCol="0"/>
          <a:lstStyle/>
          <a:p>
            <a:fld id="{9EEBDC4F-AD16-4747-9C11-474FC0019E0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3E52523-6DEB-4A3F-9386-80BC6035F33E}" type="datetimeFigureOut">
              <a:rPr lang="en-US" smtClean="0"/>
              <a:t>9/30/2014</a:t>
            </a:fld>
            <a:endParaRPr lang="en-US"/>
          </a:p>
        </p:txBody>
      </p:sp>
      <p:sp>
        <p:nvSpPr>
          <p:cNvPr id="12" name="Slide Number Placeholder 11"/>
          <p:cNvSpPr>
            <a:spLocks noGrp="1"/>
          </p:cNvSpPr>
          <p:nvPr>
            <p:ph type="sldNum" sz="quarter" idx="16"/>
          </p:nvPr>
        </p:nvSpPr>
        <p:spPr/>
        <p:txBody>
          <a:bodyPr rtlCol="0"/>
          <a:lstStyle/>
          <a:p>
            <a:fld id="{9EEBDC4F-AD16-4747-9C11-474FC0019E0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E52523-6DEB-4A3F-9386-80BC6035F33E}"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EEBDC4F-AD16-4747-9C11-474FC0019E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52523-6DEB-4A3F-9386-80BC6035F33E}"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EEBDC4F-AD16-4747-9C11-474FC0019E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3E52523-6DEB-4A3F-9386-80BC6035F33E}"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EEBDC4F-AD16-4747-9C11-474FC0019E05}"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3E52523-6DEB-4A3F-9386-80BC6035F33E}" type="datetimeFigureOut">
              <a:rPr lang="en-US" smtClean="0"/>
              <a:t>9/30/2014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EEBDC4F-AD16-4747-9C11-474FC0019E05}"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3E52523-6DEB-4A3F-9386-80BC6035F33E}" type="datetimeFigureOut">
              <a:rPr lang="en-US" smtClean="0"/>
              <a:t>9/30/2014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EEBDC4F-AD16-4747-9C11-474FC0019E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Spanish in Yakima</a:t>
            </a:r>
            <a:endParaRPr lang="en-US" sz="4800" dirty="0"/>
          </a:p>
        </p:txBody>
      </p:sp>
      <p:sp>
        <p:nvSpPr>
          <p:cNvPr id="3" name="Subtitle 2"/>
          <p:cNvSpPr>
            <a:spLocks noGrp="1"/>
          </p:cNvSpPr>
          <p:nvPr>
            <p:ph type="subTitle" idx="1"/>
          </p:nvPr>
        </p:nvSpPr>
        <p:spPr/>
        <p:txBody>
          <a:bodyPr>
            <a:normAutofit fontScale="77500" lnSpcReduction="20000"/>
          </a:bodyPr>
          <a:lstStyle/>
          <a:p>
            <a:r>
              <a:rPr lang="en-US" dirty="0" smtClean="0"/>
              <a:t>Kira Neuman</a:t>
            </a:r>
          </a:p>
          <a:p>
            <a:r>
              <a:rPr lang="en-US" dirty="0" err="1" smtClean="0"/>
              <a:t>Alexa</a:t>
            </a:r>
            <a:r>
              <a:rPr lang="en-US" dirty="0" smtClean="0"/>
              <a:t> </a:t>
            </a:r>
            <a:r>
              <a:rPr lang="en-US" dirty="0" err="1" smtClean="0"/>
              <a:t>Celerian</a:t>
            </a:r>
            <a:endParaRPr lang="en-US" dirty="0"/>
          </a:p>
        </p:txBody>
      </p:sp>
    </p:spTree>
    <p:extLst>
      <p:ext uri="{BB962C8B-B14F-4D97-AF65-F5344CB8AC3E}">
        <p14:creationId xmlns:p14="http://schemas.microsoft.com/office/powerpoint/2010/main" val="407655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ndogamous </a:t>
            </a:r>
            <a:r>
              <a:rPr lang="en-US" dirty="0"/>
              <a:t>M</a:t>
            </a:r>
            <a:r>
              <a:rPr lang="en-US" dirty="0" smtClean="0"/>
              <a:t>arriages </a:t>
            </a:r>
            <a:endParaRPr lang="en-US" dirty="0"/>
          </a:p>
        </p:txBody>
      </p:sp>
      <p:pic>
        <p:nvPicPr>
          <p:cNvPr id="4" name="Content Placeholder 3" descr="MM900172489-2 (dragged).tiff"/>
          <p:cNvPicPr>
            <a:picLocks noGrp="1" noChangeAspect="1"/>
          </p:cNvPicPr>
          <p:nvPr>
            <p:ph sz="quarter" idx="1"/>
          </p:nvPr>
        </p:nvPicPr>
        <p:blipFill>
          <a:blip r:embed="rId2">
            <a:extLst>
              <a:ext uri="{28A0092B-C50C-407E-A947-70E740481C1C}">
                <a14:useLocalDpi xmlns:a14="http://schemas.microsoft.com/office/drawing/2010/main" val="0"/>
              </a:ext>
            </a:extLst>
          </a:blip>
          <a:srcRect l="-39941" r="-39941"/>
          <a:stretch>
            <a:fillRect/>
          </a:stretch>
        </p:blipFill>
        <p:spPr>
          <a:xfrm>
            <a:off x="0" y="1752600"/>
            <a:ext cx="4560376" cy="3276600"/>
          </a:xfrm>
        </p:spPr>
      </p:pic>
      <p:sp>
        <p:nvSpPr>
          <p:cNvPr id="5" name="TextBox 4"/>
          <p:cNvSpPr txBox="1"/>
          <p:nvPr/>
        </p:nvSpPr>
        <p:spPr>
          <a:xfrm>
            <a:off x="4419600" y="1600200"/>
            <a:ext cx="4724400" cy="4524316"/>
          </a:xfrm>
          <a:prstGeom prst="rect">
            <a:avLst/>
          </a:prstGeom>
          <a:noFill/>
        </p:spPr>
        <p:txBody>
          <a:bodyPr wrap="square" rtlCol="0">
            <a:spAutoFit/>
          </a:bodyPr>
          <a:lstStyle/>
          <a:p>
            <a:r>
              <a:rPr lang="en-US" dirty="0" smtClean="0"/>
              <a:t>Interview Response:</a:t>
            </a:r>
          </a:p>
          <a:p>
            <a:r>
              <a:rPr lang="en-US" dirty="0" err="1" smtClean="0"/>
              <a:t>Lisandro</a:t>
            </a:r>
            <a:r>
              <a:rPr lang="en-US" dirty="0" smtClean="0"/>
              <a:t> Bautista</a:t>
            </a:r>
          </a:p>
          <a:p>
            <a:endParaRPr lang="en-US" dirty="0" smtClean="0"/>
          </a:p>
          <a:p>
            <a:r>
              <a:rPr lang="en-US" dirty="0" smtClean="0"/>
              <a:t>“Most </a:t>
            </a:r>
            <a:r>
              <a:rPr lang="en-US" dirty="0"/>
              <a:t>of my family members seem to be married to Mexican- Americans also. Some of my family members are married to people of other races but the majority of them seem to get married to Latinos also. This makes sense because the older generations are usually only fully proficient in Spanish and if we have to introduce our future wives [or husbands] to our parents or grandparents, it is pretty important that they are able to communicate to them. It is going to be hard if we have family gatherings and our spouses aren’t able to communicate or take part because they can’t speak Spanish. </a:t>
            </a:r>
            <a:r>
              <a:rPr lang="en-US" dirty="0" smtClean="0"/>
              <a:t>“</a:t>
            </a:r>
            <a:endParaRPr lang="en-US" dirty="0"/>
          </a:p>
        </p:txBody>
      </p:sp>
    </p:spTree>
    <p:extLst>
      <p:ext uri="{BB962C8B-B14F-4D97-AF65-F5344CB8AC3E}">
        <p14:creationId xmlns:p14="http://schemas.microsoft.com/office/powerpoint/2010/main" val="1275075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of Spanish in a number of domains </a:t>
            </a:r>
          </a:p>
        </p:txBody>
      </p:sp>
      <p:sp>
        <p:nvSpPr>
          <p:cNvPr id="3" name="Content Placeholder 2"/>
          <p:cNvSpPr>
            <a:spLocks noGrp="1"/>
          </p:cNvSpPr>
          <p:nvPr>
            <p:ph sz="quarter" idx="1"/>
          </p:nvPr>
        </p:nvSpPr>
        <p:spPr/>
        <p:txBody>
          <a:bodyPr/>
          <a:lstStyle/>
          <a:p>
            <a:r>
              <a:rPr lang="en-US" dirty="0"/>
              <a:t>first generation transmits the Spanish language to the second generation by means of their use of Spanish only at home and by encouraging as well as supporting the integration of their children in the Spanish community </a:t>
            </a:r>
            <a:endParaRPr lang="en-US" dirty="0" smtClean="0"/>
          </a:p>
          <a:p>
            <a:r>
              <a:rPr lang="en-US" dirty="0" smtClean="0"/>
              <a:t>No heritage schools </a:t>
            </a:r>
            <a:endParaRPr lang="en-US" dirty="0"/>
          </a:p>
        </p:txBody>
      </p:sp>
    </p:spTree>
    <p:extLst>
      <p:ext uri="{BB962C8B-B14F-4D97-AF65-F5344CB8AC3E}">
        <p14:creationId xmlns:p14="http://schemas.microsoft.com/office/powerpoint/2010/main" val="134726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Hispanic Ministry</a:t>
            </a:r>
            <a:endParaRPr lang="en-US" dirty="0"/>
          </a:p>
        </p:txBody>
      </p:sp>
      <p:sp>
        <p:nvSpPr>
          <p:cNvPr id="3" name="Content Placeholder 2"/>
          <p:cNvSpPr>
            <a:spLocks noGrp="1"/>
          </p:cNvSpPr>
          <p:nvPr>
            <p:ph sz="quarter" idx="1"/>
          </p:nvPr>
        </p:nvSpPr>
        <p:spPr>
          <a:xfrm>
            <a:off x="533400" y="1600200"/>
            <a:ext cx="4873752" cy="4495800"/>
          </a:xfrm>
        </p:spPr>
        <p:txBody>
          <a:bodyPr>
            <a:normAutofit lnSpcReduction="10000"/>
          </a:bodyPr>
          <a:lstStyle/>
          <a:p>
            <a:r>
              <a:rPr lang="en-US" dirty="0"/>
              <a:t>“Unite and coordinate efforts within a Pastoral de </a:t>
            </a:r>
            <a:r>
              <a:rPr lang="en-US" dirty="0" err="1"/>
              <a:t>Conjunto</a:t>
            </a:r>
            <a:r>
              <a:rPr lang="en-US" dirty="0"/>
              <a:t> (Collaborative Pastoral Model), seeking the integration and participation of the Hispanic Community in the life of the Church and society in Central </a:t>
            </a:r>
            <a:r>
              <a:rPr lang="en-US" dirty="0" smtClean="0"/>
              <a:t>Washington” </a:t>
            </a:r>
            <a:endParaRPr lang="en-US" dirty="0"/>
          </a:p>
        </p:txBody>
      </p:sp>
      <p:pic>
        <p:nvPicPr>
          <p:cNvPr id="4" name="Picture 3"/>
          <p:cNvPicPr>
            <a:picLocks noChangeAspect="1"/>
          </p:cNvPicPr>
          <p:nvPr/>
        </p:nvPicPr>
        <p:blipFill>
          <a:blip r:embed="rId2"/>
          <a:stretch>
            <a:fillRect/>
          </a:stretch>
        </p:blipFill>
        <p:spPr>
          <a:xfrm>
            <a:off x="5638799" y="1524000"/>
            <a:ext cx="3336823" cy="5143500"/>
          </a:xfrm>
          <a:prstGeom prst="rect">
            <a:avLst/>
          </a:prstGeom>
        </p:spPr>
      </p:pic>
    </p:spTree>
    <p:extLst>
      <p:ext uri="{BB962C8B-B14F-4D97-AF65-F5344CB8AC3E}">
        <p14:creationId xmlns:p14="http://schemas.microsoft.com/office/powerpoint/2010/main" val="3340793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Spanish Radio Stations/ Channels</a:t>
            </a:r>
            <a:endParaRPr lang="en-US" dirty="0"/>
          </a:p>
        </p:txBody>
      </p:sp>
      <p:pic>
        <p:nvPicPr>
          <p:cNvPr id="4" name="Content Placeholder 3" descr="MM900234762-2 (dragged).tiff"/>
          <p:cNvPicPr>
            <a:picLocks noGrp="1" noChangeAspect="1"/>
          </p:cNvPicPr>
          <p:nvPr>
            <p:ph sz="quarter" idx="1"/>
          </p:nvPr>
        </p:nvPicPr>
        <p:blipFill>
          <a:blip r:embed="rId2">
            <a:extLst>
              <a:ext uri="{28A0092B-C50C-407E-A947-70E740481C1C}">
                <a14:useLocalDpi xmlns:a14="http://schemas.microsoft.com/office/drawing/2010/main" val="0"/>
              </a:ext>
            </a:extLst>
          </a:blip>
          <a:srcRect l="-8721" r="-8721"/>
          <a:stretch>
            <a:fillRect/>
          </a:stretch>
        </p:blipFill>
        <p:spPr>
          <a:xfrm>
            <a:off x="533400" y="1981200"/>
            <a:ext cx="4419600" cy="4038600"/>
          </a:xfrm>
        </p:spPr>
      </p:pic>
      <p:sp>
        <p:nvSpPr>
          <p:cNvPr id="5" name="TextBox 4"/>
          <p:cNvSpPr txBox="1"/>
          <p:nvPr/>
        </p:nvSpPr>
        <p:spPr>
          <a:xfrm>
            <a:off x="5486400" y="1676400"/>
            <a:ext cx="3318042" cy="4801314"/>
          </a:xfrm>
          <a:prstGeom prst="rect">
            <a:avLst/>
          </a:prstGeom>
          <a:noFill/>
        </p:spPr>
        <p:txBody>
          <a:bodyPr wrap="square" rtlCol="0">
            <a:spAutoFit/>
          </a:bodyPr>
          <a:lstStyle/>
          <a:p>
            <a:r>
              <a:rPr lang="en-US" sz="2400" b="1" dirty="0" smtClean="0"/>
              <a:t>A. Yakima's </a:t>
            </a:r>
            <a:r>
              <a:rPr lang="en-US" sz="2400" b="1" dirty="0"/>
              <a:t>KCJ has </a:t>
            </a:r>
            <a:r>
              <a:rPr lang="en-US" sz="2400" b="1" dirty="0" smtClean="0"/>
              <a:t>weekday </a:t>
            </a:r>
            <a:r>
              <a:rPr lang="en-US" sz="2400" b="1" dirty="0"/>
              <a:t>broadcasts of area news, sports and commercials in Spanish on local Channel 17 </a:t>
            </a:r>
            <a:endParaRPr lang="en-US" sz="2400" b="1" dirty="0" smtClean="0"/>
          </a:p>
          <a:p>
            <a:endParaRPr lang="en-US" sz="2400" b="1" dirty="0"/>
          </a:p>
          <a:p>
            <a:r>
              <a:rPr lang="en-US" sz="2400" b="1" dirty="0" smtClean="0"/>
              <a:t>B. La </a:t>
            </a:r>
            <a:r>
              <a:rPr lang="en-US" sz="2400" b="1" dirty="0" err="1" smtClean="0"/>
              <a:t>Voz</a:t>
            </a:r>
            <a:r>
              <a:rPr lang="en-US" sz="2400" b="1" dirty="0" smtClean="0"/>
              <a:t> del </a:t>
            </a:r>
            <a:r>
              <a:rPr lang="en-US" sz="2400" b="1" dirty="0" err="1" smtClean="0"/>
              <a:t>Campesino</a:t>
            </a:r>
            <a:r>
              <a:rPr lang="en-US" sz="2400" b="1" dirty="0" smtClean="0"/>
              <a:t> -Radio </a:t>
            </a:r>
            <a:r>
              <a:rPr lang="en-US" sz="2400" b="1" dirty="0"/>
              <a:t>KDNA is the only full-time educational Spanish language public radio station in the United States</a:t>
            </a:r>
          </a:p>
          <a:p>
            <a:endParaRPr lang="en-US" dirty="0"/>
          </a:p>
        </p:txBody>
      </p:sp>
    </p:spTree>
    <p:extLst>
      <p:ext uri="{BB962C8B-B14F-4D97-AF65-F5344CB8AC3E}">
        <p14:creationId xmlns:p14="http://schemas.microsoft.com/office/powerpoint/2010/main" val="765433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pic>
        <p:nvPicPr>
          <p:cNvPr id="4" name="Content Placeholder 3"/>
          <p:cNvPicPr>
            <a:picLocks noGrp="1" noChangeAspect="1"/>
          </p:cNvPicPr>
          <p:nvPr>
            <p:ph sz="quarter" idx="1"/>
          </p:nvPr>
        </p:nvPicPr>
        <p:blipFill>
          <a:blip r:embed="rId2"/>
          <a:srcRect t="22430" b="22430"/>
          <a:stretch>
            <a:fillRect/>
          </a:stretch>
        </p:blipFill>
        <p:spPr>
          <a:xfrm>
            <a:off x="838201" y="1752600"/>
            <a:ext cx="4560376" cy="2514600"/>
          </a:xfrm>
        </p:spPr>
      </p:pic>
      <p:sp>
        <p:nvSpPr>
          <p:cNvPr id="6" name="Rectangle 5"/>
          <p:cNvSpPr/>
          <p:nvPr/>
        </p:nvSpPr>
        <p:spPr>
          <a:xfrm>
            <a:off x="1219200" y="3689238"/>
            <a:ext cx="7772400" cy="3170099"/>
          </a:xfrm>
          <a:prstGeom prst="rect">
            <a:avLst/>
          </a:prstGeom>
        </p:spPr>
        <p:txBody>
          <a:bodyPr wrap="square">
            <a:spAutoFit/>
          </a:bodyPr>
          <a:lstStyle/>
          <a:p>
            <a:r>
              <a:rPr lang="en-US" sz="4000" dirty="0"/>
              <a:t>In Yakima, the Herald-Republic newspaper, which is owned by The Seattle Times Co., publishes a Spanish-language weekly called El Sol de Yakima.</a:t>
            </a:r>
          </a:p>
        </p:txBody>
      </p:sp>
    </p:spTree>
    <p:extLst>
      <p:ext uri="{BB962C8B-B14F-4D97-AF65-F5344CB8AC3E}">
        <p14:creationId xmlns:p14="http://schemas.microsoft.com/office/powerpoint/2010/main" val="1978707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Activities </a:t>
            </a:r>
          </a:p>
        </p:txBody>
      </p:sp>
      <p:sp>
        <p:nvSpPr>
          <p:cNvPr id="3" name="Content Placeholder 2"/>
          <p:cNvSpPr>
            <a:spLocks noGrp="1"/>
          </p:cNvSpPr>
          <p:nvPr>
            <p:ph sz="quarter" idx="1"/>
          </p:nvPr>
        </p:nvSpPr>
        <p:spPr>
          <a:xfrm>
            <a:off x="612648" y="1600200"/>
            <a:ext cx="2816352" cy="4495800"/>
          </a:xfrm>
        </p:spPr>
        <p:txBody>
          <a:bodyPr>
            <a:normAutofit/>
          </a:bodyPr>
          <a:lstStyle/>
          <a:p>
            <a:r>
              <a:rPr lang="en-US" i="1" dirty="0" err="1"/>
              <a:t>Día</a:t>
            </a:r>
            <a:r>
              <a:rPr lang="en-US" i="1" dirty="0"/>
              <a:t> de los </a:t>
            </a:r>
            <a:r>
              <a:rPr lang="en-US" i="1" dirty="0" err="1"/>
              <a:t>Muertos</a:t>
            </a:r>
            <a:r>
              <a:rPr lang="en-US" dirty="0"/>
              <a:t> or Day of the </a:t>
            </a:r>
            <a:r>
              <a:rPr lang="en-US" dirty="0" smtClean="0"/>
              <a:t>Dead</a:t>
            </a:r>
          </a:p>
          <a:p>
            <a:r>
              <a:rPr lang="en-US" dirty="0" smtClean="0"/>
              <a:t>Largest </a:t>
            </a:r>
            <a:r>
              <a:rPr lang="en-US" dirty="0" err="1" smtClean="0"/>
              <a:t>Cinco</a:t>
            </a:r>
            <a:r>
              <a:rPr lang="en-US" dirty="0" smtClean="0"/>
              <a:t> </a:t>
            </a:r>
            <a:r>
              <a:rPr lang="en-US" dirty="0"/>
              <a:t>de Mayo in Washington </a:t>
            </a:r>
            <a:r>
              <a:rPr lang="en-US" dirty="0" smtClean="0"/>
              <a:t>State</a:t>
            </a:r>
            <a:endParaRPr lang="en-US" dirty="0"/>
          </a:p>
        </p:txBody>
      </p:sp>
      <p:pic>
        <p:nvPicPr>
          <p:cNvPr id="4" name="Picture 3"/>
          <p:cNvPicPr>
            <a:picLocks noChangeAspect="1"/>
          </p:cNvPicPr>
          <p:nvPr/>
        </p:nvPicPr>
        <p:blipFill>
          <a:blip r:embed="rId2"/>
          <a:stretch>
            <a:fillRect/>
          </a:stretch>
        </p:blipFill>
        <p:spPr>
          <a:xfrm>
            <a:off x="3733800" y="1905000"/>
            <a:ext cx="5410199" cy="4727440"/>
          </a:xfrm>
          <a:prstGeom prst="rect">
            <a:avLst/>
          </a:prstGeom>
        </p:spPr>
      </p:pic>
    </p:spTree>
    <p:extLst>
      <p:ext uri="{BB962C8B-B14F-4D97-AF65-F5344CB8AC3E}">
        <p14:creationId xmlns:p14="http://schemas.microsoft.com/office/powerpoint/2010/main" val="2985144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51600" y="3276600"/>
            <a:ext cx="2692400" cy="2743200"/>
          </a:xfrm>
          <a:prstGeom prst="rect">
            <a:avLst/>
          </a:prstGeom>
        </p:spPr>
      </p:pic>
      <p:sp>
        <p:nvSpPr>
          <p:cNvPr id="2" name="Title 1"/>
          <p:cNvSpPr>
            <a:spLocks noGrp="1"/>
          </p:cNvSpPr>
          <p:nvPr>
            <p:ph type="title"/>
          </p:nvPr>
        </p:nvSpPr>
        <p:spPr/>
        <p:txBody>
          <a:bodyPr/>
          <a:lstStyle/>
          <a:p>
            <a:r>
              <a:rPr lang="en-US" dirty="0" smtClean="0"/>
              <a:t>Organizations</a:t>
            </a:r>
            <a:endParaRPr lang="en-US" dirty="0"/>
          </a:p>
        </p:txBody>
      </p:sp>
      <p:sp>
        <p:nvSpPr>
          <p:cNvPr id="3" name="Content Placeholder 2"/>
          <p:cNvSpPr>
            <a:spLocks noGrp="1"/>
          </p:cNvSpPr>
          <p:nvPr>
            <p:ph sz="quarter" idx="1"/>
          </p:nvPr>
        </p:nvSpPr>
        <p:spPr>
          <a:xfrm>
            <a:off x="612648" y="1600200"/>
            <a:ext cx="6702552" cy="4495800"/>
          </a:xfrm>
        </p:spPr>
        <p:txBody>
          <a:bodyPr/>
          <a:lstStyle/>
          <a:p>
            <a:r>
              <a:rPr lang="en-US" b="1" dirty="0" err="1" smtClean="0"/>
              <a:t>MEChA</a:t>
            </a:r>
            <a:r>
              <a:rPr lang="en-US" b="1" dirty="0" smtClean="0"/>
              <a:t>- </a:t>
            </a:r>
            <a:r>
              <a:rPr lang="en-US" dirty="0" smtClean="0"/>
              <a:t>A </a:t>
            </a:r>
            <a:r>
              <a:rPr lang="en-US" dirty="0"/>
              <a:t>national student organization to promote the culture, self-determination, and political health of Chicanos, </a:t>
            </a:r>
            <a:r>
              <a:rPr lang="en-US" dirty="0" err="1"/>
              <a:t>Movimiento</a:t>
            </a:r>
            <a:r>
              <a:rPr lang="en-US" dirty="0"/>
              <a:t> </a:t>
            </a:r>
            <a:r>
              <a:rPr lang="en-US" dirty="0" err="1"/>
              <a:t>Estudiantil</a:t>
            </a:r>
            <a:r>
              <a:rPr lang="en-US" dirty="0"/>
              <a:t> Chicano de </a:t>
            </a:r>
            <a:r>
              <a:rPr lang="en-US" dirty="0" err="1"/>
              <a:t>Azltan</a:t>
            </a:r>
            <a:r>
              <a:rPr lang="en-US" dirty="0"/>
              <a:t> (</a:t>
            </a:r>
            <a:r>
              <a:rPr lang="en-US" dirty="0" err="1"/>
              <a:t>MEChA</a:t>
            </a:r>
            <a:r>
              <a:rPr lang="en-US" dirty="0"/>
              <a:t>) </a:t>
            </a:r>
            <a:endParaRPr lang="en-US" dirty="0" smtClean="0"/>
          </a:p>
          <a:p>
            <a:r>
              <a:rPr lang="en-US" dirty="0"/>
              <a:t>  </a:t>
            </a:r>
            <a:r>
              <a:rPr lang="en-US" dirty="0" smtClean="0"/>
              <a:t>Interview with a Key Community Leader- Maria Cuevas (Sociology and Chicano Studies Instructor)</a:t>
            </a:r>
          </a:p>
          <a:p>
            <a:pPr marL="0" indent="0">
              <a:buNone/>
            </a:pPr>
            <a:endParaRPr lang="en-US" dirty="0"/>
          </a:p>
        </p:txBody>
      </p:sp>
    </p:spTree>
    <p:extLst>
      <p:ext uri="{BB962C8B-B14F-4D97-AF65-F5344CB8AC3E}">
        <p14:creationId xmlns:p14="http://schemas.microsoft.com/office/powerpoint/2010/main" val="398830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Participants' attitudes towards English </a:t>
            </a:r>
          </a:p>
        </p:txBody>
      </p:sp>
      <p:sp>
        <p:nvSpPr>
          <p:cNvPr id="3" name="Content Placeholder 2"/>
          <p:cNvSpPr>
            <a:spLocks noGrp="1"/>
          </p:cNvSpPr>
          <p:nvPr>
            <p:ph sz="quarter" idx="1"/>
          </p:nvPr>
        </p:nvSpPr>
        <p:spPr/>
        <p:txBody>
          <a:bodyPr>
            <a:normAutofit fontScale="92500"/>
          </a:bodyPr>
          <a:lstStyle/>
          <a:p>
            <a:r>
              <a:rPr lang="en-US" dirty="0" err="1" smtClean="0"/>
              <a:t>CONEVyT</a:t>
            </a:r>
            <a:r>
              <a:rPr lang="en-US" dirty="0" smtClean="0"/>
              <a:t>  (</a:t>
            </a:r>
            <a:r>
              <a:rPr lang="en-US" dirty="0" err="1"/>
              <a:t>Consejo</a:t>
            </a:r>
            <a:r>
              <a:rPr lang="en-US" dirty="0"/>
              <a:t> </a:t>
            </a:r>
            <a:r>
              <a:rPr lang="en-US" dirty="0" err="1"/>
              <a:t>Nacional</a:t>
            </a:r>
            <a:r>
              <a:rPr lang="en-US" dirty="0"/>
              <a:t> de </a:t>
            </a:r>
            <a:r>
              <a:rPr lang="en-US" dirty="0" err="1"/>
              <a:t>Educacion</a:t>
            </a:r>
            <a:r>
              <a:rPr lang="en-US" dirty="0"/>
              <a:t> </a:t>
            </a:r>
            <a:r>
              <a:rPr lang="en-US" dirty="0" err="1"/>
              <a:t>para</a:t>
            </a:r>
            <a:r>
              <a:rPr lang="en-US" dirty="0"/>
              <a:t> la Vida y el </a:t>
            </a:r>
            <a:r>
              <a:rPr lang="en-US" dirty="0" err="1"/>
              <a:t>Trabajo</a:t>
            </a:r>
            <a:r>
              <a:rPr lang="en-US" dirty="0"/>
              <a:t>, or National Education Council for Life and </a:t>
            </a:r>
            <a:r>
              <a:rPr lang="en-US" dirty="0" smtClean="0"/>
              <a:t>Work) portal</a:t>
            </a:r>
            <a:r>
              <a:rPr lang="en-US" dirty="0"/>
              <a:t>, an online program developed by the Mexican government, adopted by the Yakima School District </a:t>
            </a:r>
            <a:r>
              <a:rPr lang="en-US" dirty="0" smtClean="0"/>
              <a:t>.. </a:t>
            </a:r>
          </a:p>
          <a:p>
            <a:pPr marL="0" indent="0">
              <a:buNone/>
            </a:pPr>
            <a:r>
              <a:rPr lang="en-US" dirty="0" smtClean="0"/>
              <a:t> - reduce dropout </a:t>
            </a:r>
            <a:r>
              <a:rPr lang="en-US" dirty="0"/>
              <a:t>rate from about 20 percent a few years ago - the highest in the state - to </a:t>
            </a:r>
            <a:r>
              <a:rPr lang="en-US" dirty="0" smtClean="0"/>
              <a:t>7 %</a:t>
            </a:r>
          </a:p>
          <a:p>
            <a:pPr>
              <a:buFont typeface="Arial"/>
              <a:buChar char="•"/>
            </a:pPr>
            <a:r>
              <a:rPr lang="en-US" dirty="0" smtClean="0"/>
              <a:t>All </a:t>
            </a:r>
            <a:r>
              <a:rPr lang="en-US" dirty="0"/>
              <a:t>the participants expressed the importance of having adequate English </a:t>
            </a:r>
            <a:r>
              <a:rPr lang="en-US" dirty="0" smtClean="0"/>
              <a:t>and Spanish for </a:t>
            </a:r>
            <a:r>
              <a:rPr lang="en-US" dirty="0"/>
              <a:t>their children’s well-being in Yakima </a:t>
            </a:r>
          </a:p>
        </p:txBody>
      </p:sp>
    </p:spTree>
    <p:extLst>
      <p:ext uri="{BB962C8B-B14F-4D97-AF65-F5344CB8AC3E}">
        <p14:creationId xmlns:p14="http://schemas.microsoft.com/office/powerpoint/2010/main" val="2181360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4" name="Content Placeholder 3"/>
          <p:cNvPicPr>
            <a:picLocks noGrp="1" noChangeAspect="1"/>
          </p:cNvPicPr>
          <p:nvPr>
            <p:ph sz="quarter" idx="1"/>
          </p:nvPr>
        </p:nvPicPr>
        <p:blipFill>
          <a:blip r:embed="rId2"/>
          <a:srcRect t="13240" b="13240"/>
          <a:stretch>
            <a:fillRect/>
          </a:stretch>
        </p:blipFill>
        <p:spPr>
          <a:xfrm>
            <a:off x="612647" y="1559862"/>
            <a:ext cx="8226553" cy="4536137"/>
          </a:xfrm>
        </p:spPr>
      </p:pic>
    </p:spTree>
    <p:extLst>
      <p:ext uri="{BB962C8B-B14F-4D97-AF65-F5344CB8AC3E}">
        <p14:creationId xmlns:p14="http://schemas.microsoft.com/office/powerpoint/2010/main" val="1898552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sz="quarter" idx="1"/>
          </p:nvPr>
        </p:nvSpPr>
        <p:spPr/>
        <p:txBody>
          <a:bodyPr>
            <a:normAutofit fontScale="47500" lnSpcReduction="20000"/>
          </a:bodyPr>
          <a:lstStyle/>
          <a:p>
            <a:r>
              <a:rPr lang="en-US" dirty="0" smtClean="0"/>
              <a:t>Guzman</a:t>
            </a:r>
            <a:r>
              <a:rPr lang="en-US" dirty="0"/>
              <a:t>, Gonzalo. "Latino History of Washington State." History Link. Washington State Department of Archeology and Historic Preservation. 27 Aug. 2006. Web. 02 Mar. 2013.</a:t>
            </a:r>
          </a:p>
          <a:p>
            <a:r>
              <a:rPr lang="en-US" dirty="0"/>
              <a:t>"History of Yakima-Morelia Sister City Association." Yakima Morelia Sister City Association. Yakima Morelia Sister City Association, 2012. Web. 08 Mar. 2013.</a:t>
            </a:r>
          </a:p>
          <a:p>
            <a:r>
              <a:rPr lang="en-US" dirty="0"/>
              <a:t>U.S. Census Bureau. “Age by Language Spoken at Home and Ability to Speak English, 1990.” Social Explorer. Web. 03 Mar. 2013</a:t>
            </a:r>
          </a:p>
          <a:p>
            <a:r>
              <a:rPr lang="en-US" dirty="0"/>
              <a:t>U.S. Census Bureau. “Hispanic Origin by Race, 1990.” Social Explorer. Web. 03 Mar. 2013</a:t>
            </a:r>
          </a:p>
          <a:p>
            <a:r>
              <a:rPr lang="en-US" dirty="0"/>
              <a:t>U.S. Census Bureau. “Language Spoken at Home by Ability to Speak English For the Population 5 years and over (Hispanic or Latino), ASC 2011.” Social Explorer. Web. 03 Mar. 2013</a:t>
            </a:r>
          </a:p>
          <a:p>
            <a:r>
              <a:rPr lang="en-US" dirty="0"/>
              <a:t>U.S. Census Bureau. “Mother Tongue and Nativity, 1970.” Social Explorer. Web. 03 Mar. 2013</a:t>
            </a:r>
          </a:p>
          <a:p>
            <a:r>
              <a:rPr lang="en-US" dirty="0"/>
              <a:t>U.S. Census Bureau. “Place of Birth (White Population), 1910.” Social Explorer. Web. 03 Mar. 2013</a:t>
            </a:r>
          </a:p>
          <a:p>
            <a:r>
              <a:rPr lang="en-US" dirty="0"/>
              <a:t>U.S. Census Bureau. “Race, 1910.” Social Explorer. Web. 03 Mar. 2013</a:t>
            </a:r>
          </a:p>
          <a:p>
            <a:r>
              <a:rPr lang="en-US" dirty="0"/>
              <a:t>U.S. Census Bureau. “Spanish Origin or Descent Indicator, 1970.” Social Explorer. Web. 03 Mar. 2013</a:t>
            </a:r>
          </a:p>
          <a:p>
            <a:r>
              <a:rPr lang="en-US" dirty="0"/>
              <a:t>U.S. Census Bureau. “Total Population, ASC 2011.” Social Explorer. Web. 03 Mar. 2013</a:t>
            </a:r>
          </a:p>
          <a:p>
            <a:r>
              <a:rPr lang="en-US" dirty="0"/>
              <a:t>"Yakima County Profile." </a:t>
            </a:r>
            <a:r>
              <a:rPr lang="en-US" dirty="0" err="1"/>
              <a:t>Yakimacounty.us</a:t>
            </a:r>
            <a:r>
              <a:rPr lang="en-US" dirty="0"/>
              <a:t>. Yakima County Development Association, </a:t>
            </a:r>
            <a:r>
              <a:rPr lang="en-US" dirty="0" err="1"/>
              <a:t>n.d.</a:t>
            </a:r>
            <a:r>
              <a:rPr lang="en-US" dirty="0"/>
              <a:t> 1-4. Web. 03 Mar. 2013.</a:t>
            </a:r>
          </a:p>
          <a:p>
            <a:pPr marL="0" indent="0">
              <a:buNone/>
            </a:pPr>
            <a:endParaRPr lang="en-US" dirty="0"/>
          </a:p>
        </p:txBody>
      </p:sp>
    </p:spTree>
    <p:extLst>
      <p:ext uri="{BB962C8B-B14F-4D97-AF65-F5344CB8AC3E}">
        <p14:creationId xmlns:p14="http://schemas.microsoft.com/office/powerpoint/2010/main" val="13242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Yakima</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Map</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18657"/>
            <a:ext cx="6172200" cy="409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34143"/>
            <a:ext cx="3429000" cy="227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49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Yakima</a:t>
            </a:r>
            <a:endParaRPr lang="en-US" dirty="0"/>
          </a:p>
        </p:txBody>
      </p:sp>
      <p:sp>
        <p:nvSpPr>
          <p:cNvPr id="3" name="Content Placeholder 2"/>
          <p:cNvSpPr>
            <a:spLocks noGrp="1"/>
          </p:cNvSpPr>
          <p:nvPr>
            <p:ph sz="quarter" idx="1"/>
          </p:nvPr>
        </p:nvSpPr>
        <p:spPr>
          <a:xfrm>
            <a:off x="612648" y="1600200"/>
            <a:ext cx="8153400" cy="5105400"/>
          </a:xfrm>
        </p:spPr>
        <p:txBody>
          <a:bodyPr>
            <a:normAutofit lnSpcReduction="10000"/>
          </a:bodyPr>
          <a:lstStyle/>
          <a:p>
            <a:r>
              <a:rPr lang="en-US" dirty="0"/>
              <a:t>Current Population</a:t>
            </a:r>
          </a:p>
          <a:p>
            <a:pPr lvl="1"/>
            <a:r>
              <a:rPr lang="en-US" dirty="0"/>
              <a:t>City </a:t>
            </a:r>
            <a:r>
              <a:rPr lang="en-US" dirty="0" smtClean="0"/>
              <a:t>– 92,521</a:t>
            </a:r>
            <a:endParaRPr lang="en-US" dirty="0"/>
          </a:p>
          <a:p>
            <a:pPr lvl="1"/>
            <a:r>
              <a:rPr lang="en-US" dirty="0"/>
              <a:t>County </a:t>
            </a:r>
            <a:r>
              <a:rPr lang="en-US" dirty="0" smtClean="0"/>
              <a:t>– 247,141</a:t>
            </a:r>
          </a:p>
          <a:p>
            <a:r>
              <a:rPr lang="en-US" dirty="0" smtClean="0"/>
              <a:t>Spanish Speakers in Yakima Proper</a:t>
            </a:r>
          </a:p>
          <a:p>
            <a:pPr lvl="1"/>
            <a:r>
              <a:rPr lang="en-US" dirty="0" smtClean="0"/>
              <a:t>Total – 28,080</a:t>
            </a:r>
          </a:p>
          <a:p>
            <a:pPr lvl="1"/>
            <a:r>
              <a:rPr lang="en-US" dirty="0" smtClean="0"/>
              <a:t>English Ability</a:t>
            </a:r>
          </a:p>
          <a:p>
            <a:pPr lvl="2"/>
            <a:r>
              <a:rPr lang="en-US" dirty="0" smtClean="0"/>
              <a:t>Very Well -  24.7%</a:t>
            </a:r>
          </a:p>
          <a:p>
            <a:pPr lvl="2"/>
            <a:r>
              <a:rPr lang="en-US" dirty="0" smtClean="0"/>
              <a:t>Well – 23.5%</a:t>
            </a:r>
          </a:p>
          <a:p>
            <a:pPr lvl="2"/>
            <a:r>
              <a:rPr lang="en-US" dirty="0" smtClean="0"/>
              <a:t>Not Well – 20.3%</a:t>
            </a:r>
          </a:p>
          <a:p>
            <a:pPr lvl="2"/>
            <a:r>
              <a:rPr lang="en-US" dirty="0" smtClean="0"/>
              <a:t>Not at All – 14.6%</a:t>
            </a:r>
          </a:p>
          <a:p>
            <a:pPr marL="685800" lvl="2" indent="0">
              <a:buNone/>
            </a:pPr>
            <a:endParaRPr lang="en-US" dirty="0" smtClean="0"/>
          </a:p>
          <a:p>
            <a:pPr marL="685800" lvl="2" indent="0">
              <a:buNone/>
            </a:pPr>
            <a:r>
              <a:rPr lang="en-US" sz="1600" dirty="0" smtClean="0"/>
              <a:t>Source: American Communities Survey 2011</a:t>
            </a:r>
          </a:p>
        </p:txBody>
      </p:sp>
    </p:spTree>
    <p:extLst>
      <p:ext uri="{BB962C8B-B14F-4D97-AF65-F5344CB8AC3E}">
        <p14:creationId xmlns:p14="http://schemas.microsoft.com/office/powerpoint/2010/main" val="353043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sz="quarter" idx="1"/>
          </p:nvPr>
        </p:nvSpPr>
        <p:spPr/>
        <p:txBody>
          <a:bodyPr/>
          <a:lstStyle/>
          <a:p>
            <a:r>
              <a:rPr lang="en-US" dirty="0" smtClean="0"/>
              <a:t>Agriculture</a:t>
            </a:r>
          </a:p>
          <a:p>
            <a:pPr lvl="1"/>
            <a:r>
              <a:rPr lang="en-US" dirty="0" smtClean="0"/>
              <a:t>580,00 acres of land</a:t>
            </a:r>
          </a:p>
          <a:p>
            <a:pPr lvl="1"/>
            <a:r>
              <a:rPr lang="en-US" dirty="0" smtClean="0"/>
              <a:t>$850 million per year</a:t>
            </a:r>
          </a:p>
          <a:p>
            <a:pPr lvl="1"/>
            <a:r>
              <a:rPr lang="en-US" sz="2400" dirty="0" smtClean="0"/>
              <a:t>apples, hops, pears, cherries, grapes, mint, corn</a:t>
            </a:r>
          </a:p>
          <a:p>
            <a:r>
              <a:rPr lang="en-US" dirty="0" smtClean="0"/>
              <a:t>New Industries</a:t>
            </a:r>
          </a:p>
          <a:p>
            <a:pPr lvl="1"/>
            <a:r>
              <a:rPr lang="en-US" dirty="0" smtClean="0"/>
              <a:t>Fruit packaging/storage</a:t>
            </a:r>
          </a:p>
          <a:p>
            <a:pPr lvl="1"/>
            <a:r>
              <a:rPr lang="en-US" dirty="0" smtClean="0"/>
              <a:t>Manufacturing</a:t>
            </a:r>
          </a:p>
          <a:p>
            <a:pPr lvl="1"/>
            <a:r>
              <a:rPr lang="en-US" dirty="0" smtClean="0"/>
              <a:t>Wineries</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0"/>
            <a:ext cx="3671887" cy="244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8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a:t>
            </a:r>
            <a:endParaRPr lang="en-US" dirty="0"/>
          </a:p>
        </p:txBody>
      </p:sp>
      <p:sp>
        <p:nvSpPr>
          <p:cNvPr id="3" name="Content Placeholder 2"/>
          <p:cNvSpPr>
            <a:spLocks noGrp="1"/>
          </p:cNvSpPr>
          <p:nvPr>
            <p:ph sz="quarter" idx="1"/>
          </p:nvPr>
        </p:nvSpPr>
        <p:spPr/>
        <p:txBody>
          <a:bodyPr/>
          <a:lstStyle/>
          <a:p>
            <a:r>
              <a:rPr lang="en-US" dirty="0" smtClean="0"/>
              <a:t>Mexican mules packers in the 19</a:t>
            </a:r>
            <a:r>
              <a:rPr lang="en-US" baseline="30000" dirty="0" smtClean="0"/>
              <a:t>th</a:t>
            </a:r>
            <a:r>
              <a:rPr lang="en-US" dirty="0" smtClean="0"/>
              <a:t> century</a:t>
            </a:r>
          </a:p>
          <a:p>
            <a:r>
              <a:rPr lang="en-US" dirty="0" smtClean="0"/>
              <a:t>Increased immigration due to Mexican revolution from 1910-1920’s</a:t>
            </a:r>
          </a:p>
          <a:p>
            <a:r>
              <a:rPr lang="en-US" dirty="0" smtClean="0"/>
              <a:t>Approx. 50,000 seasonal workers per year</a:t>
            </a:r>
            <a:endParaRPr lang="en-US" dirty="0"/>
          </a:p>
        </p:txBody>
      </p:sp>
    </p:spTree>
    <p:extLst>
      <p:ext uri="{BB962C8B-B14F-4D97-AF65-F5344CB8AC3E}">
        <p14:creationId xmlns:p14="http://schemas.microsoft.com/office/powerpoint/2010/main" val="289090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Sister City</a:t>
            </a:r>
            <a:endParaRPr lang="en-US" dirty="0"/>
          </a:p>
        </p:txBody>
      </p:sp>
      <p:sp>
        <p:nvSpPr>
          <p:cNvPr id="3" name="Content Placeholder 2"/>
          <p:cNvSpPr>
            <a:spLocks noGrp="1"/>
          </p:cNvSpPr>
          <p:nvPr>
            <p:ph sz="quarter" idx="1"/>
          </p:nvPr>
        </p:nvSpPr>
        <p:spPr/>
        <p:txBody>
          <a:bodyPr/>
          <a:lstStyle/>
          <a:p>
            <a:r>
              <a:rPr lang="en-US" dirty="0" smtClean="0"/>
              <a:t>Morelia – capital of Michoacán, Mexico</a:t>
            </a:r>
          </a:p>
          <a:p>
            <a:r>
              <a:rPr lang="en-US" dirty="0" smtClean="0"/>
              <a:t>Initiated in 1995, Official since 1999</a:t>
            </a:r>
          </a:p>
          <a:p>
            <a:r>
              <a:rPr lang="en-US" dirty="0" smtClean="0"/>
              <a:t>Association hosts </a:t>
            </a:r>
          </a:p>
          <a:p>
            <a:pPr marL="0" indent="0">
              <a:buNone/>
            </a:pPr>
            <a:r>
              <a:rPr lang="en-US" dirty="0" smtClean="0"/>
              <a:t>   cultural events </a:t>
            </a:r>
          </a:p>
          <a:p>
            <a:pPr marL="0" indent="0">
              <a:buNone/>
            </a:pPr>
            <a:r>
              <a:rPr lang="en-US" dirty="0"/>
              <a:t> </a:t>
            </a:r>
            <a:r>
              <a:rPr lang="en-US" dirty="0" smtClean="0"/>
              <a:t>  and outreach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0"/>
            <a:ext cx="35242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87348"/>
            <a:ext cx="4601537" cy="28325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073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Maintenance</a:t>
            </a:r>
            <a:endParaRPr lang="en-US" dirty="0"/>
          </a:p>
        </p:txBody>
      </p:sp>
      <p:sp>
        <p:nvSpPr>
          <p:cNvPr id="3" name="Content Placeholder 2"/>
          <p:cNvSpPr>
            <a:spLocks noGrp="1"/>
          </p:cNvSpPr>
          <p:nvPr>
            <p:ph sz="quarter" idx="1"/>
          </p:nvPr>
        </p:nvSpPr>
        <p:spPr/>
        <p:txBody>
          <a:bodyPr>
            <a:normAutofit lnSpcReduction="10000"/>
          </a:bodyPr>
          <a:lstStyle/>
          <a:p>
            <a:r>
              <a:rPr lang="en-US" dirty="0"/>
              <a:t>Over the past decade, the swelling Latino population in this fruit-growing valley has been reflected in everything from popular Mexican radio stations to the largest </a:t>
            </a:r>
            <a:r>
              <a:rPr lang="en-US" dirty="0" err="1"/>
              <a:t>Cinco</a:t>
            </a:r>
            <a:r>
              <a:rPr lang="en-US" dirty="0"/>
              <a:t> de Mayo festivals in the state, and even a visit from the president of Mexico</a:t>
            </a:r>
            <a:r>
              <a:rPr lang="en-US" dirty="0" smtClean="0"/>
              <a:t>.</a:t>
            </a:r>
          </a:p>
          <a:p>
            <a:r>
              <a:rPr lang="en-US" dirty="0" smtClean="0"/>
              <a:t> </a:t>
            </a:r>
            <a:r>
              <a:rPr lang="en-US" dirty="0"/>
              <a:t>Language maintenance denotes the continued use of a language in the face of competition from a regionally and socially more powerful language. </a:t>
            </a:r>
          </a:p>
        </p:txBody>
      </p:sp>
    </p:spTree>
    <p:extLst>
      <p:ext uri="{BB962C8B-B14F-4D97-AF65-F5344CB8AC3E}">
        <p14:creationId xmlns:p14="http://schemas.microsoft.com/office/powerpoint/2010/main" val="902633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1524000"/>
            <a:ext cx="4049295" cy="4572000"/>
          </a:xfrm>
          <a:prstGeom prst="rect">
            <a:avLst/>
          </a:prstGeom>
        </p:spPr>
      </p:pic>
      <p:sp>
        <p:nvSpPr>
          <p:cNvPr id="2" name="Title 1"/>
          <p:cNvSpPr>
            <a:spLocks noGrp="1"/>
          </p:cNvSpPr>
          <p:nvPr>
            <p:ph type="title"/>
          </p:nvPr>
        </p:nvSpPr>
        <p:spPr/>
        <p:txBody>
          <a:bodyPr>
            <a:normAutofit fontScale="90000"/>
          </a:bodyPr>
          <a:lstStyle/>
          <a:p>
            <a:pPr lvl="0"/>
            <a:r>
              <a:rPr lang="en-US" dirty="0"/>
              <a:t>Continuous Flux of Immigrant Arrivals</a:t>
            </a:r>
            <a:br>
              <a:rPr lang="en-US" dirty="0"/>
            </a:br>
            <a:endParaRPr lang="en-US" dirty="0"/>
          </a:p>
        </p:txBody>
      </p:sp>
      <p:sp>
        <p:nvSpPr>
          <p:cNvPr id="3" name="Content Placeholder 2"/>
          <p:cNvSpPr>
            <a:spLocks noGrp="1"/>
          </p:cNvSpPr>
          <p:nvPr>
            <p:ph sz="quarter" idx="1"/>
          </p:nvPr>
        </p:nvSpPr>
        <p:spPr>
          <a:xfrm>
            <a:off x="457200" y="1524000"/>
            <a:ext cx="4492752" cy="4876800"/>
          </a:xfrm>
        </p:spPr>
        <p:txBody>
          <a:bodyPr>
            <a:normAutofit fontScale="25000" lnSpcReduction="20000"/>
          </a:bodyPr>
          <a:lstStyle/>
          <a:p>
            <a:r>
              <a:rPr lang="en-US" sz="7400" dirty="0" smtClean="0"/>
              <a:t>Workers </a:t>
            </a:r>
            <a:r>
              <a:rPr lang="en-US" sz="7400" dirty="0"/>
              <a:t>follow the crops, and friends and relatives follow them, settling together here as they lived together in Mexico, creating underground sister cities</a:t>
            </a:r>
            <a:r>
              <a:rPr lang="en-US" sz="7400" dirty="0" smtClean="0"/>
              <a:t>.</a:t>
            </a:r>
          </a:p>
          <a:p>
            <a:r>
              <a:rPr lang="en-US" sz="7400" dirty="0" smtClean="0"/>
              <a:t>About </a:t>
            </a:r>
            <a:r>
              <a:rPr lang="en-US" sz="7400" dirty="0"/>
              <a:t>100,000 migrant and seasonal farmworkers labor in the Yakima </a:t>
            </a:r>
            <a:r>
              <a:rPr lang="en-US" sz="7400" dirty="0" smtClean="0"/>
              <a:t>County</a:t>
            </a:r>
          </a:p>
          <a:p>
            <a:r>
              <a:rPr lang="en-US" sz="7400" dirty="0" smtClean="0"/>
              <a:t>Case study</a:t>
            </a:r>
            <a:r>
              <a:rPr lang="en-US" sz="7400" dirty="0"/>
              <a:t>:</a:t>
            </a:r>
            <a:r>
              <a:rPr lang="en-US" sz="7400" dirty="0" smtClean="0"/>
              <a:t> </a:t>
            </a:r>
            <a:r>
              <a:rPr lang="en-US" sz="7400" dirty="0" err="1" smtClean="0"/>
              <a:t>Congdon</a:t>
            </a:r>
            <a:r>
              <a:rPr lang="en-US" sz="7400" dirty="0" smtClean="0"/>
              <a:t> </a:t>
            </a:r>
            <a:r>
              <a:rPr lang="en-US" sz="7400" dirty="0"/>
              <a:t>Orchards fruit packing plant . </a:t>
            </a:r>
            <a:endParaRPr lang="en-US" sz="7400" dirty="0" smtClean="0"/>
          </a:p>
          <a:p>
            <a:pPr marL="0" indent="0">
              <a:buNone/>
            </a:pPr>
            <a:r>
              <a:rPr lang="en-US" sz="7400" dirty="0"/>
              <a:t> </a:t>
            </a:r>
            <a:r>
              <a:rPr lang="en-US" sz="7400" dirty="0" smtClean="0"/>
              <a:t>The </a:t>
            </a:r>
            <a:r>
              <a:rPr lang="en-US" sz="7400" dirty="0"/>
              <a:t>first </a:t>
            </a:r>
            <a:r>
              <a:rPr lang="en-US" sz="7400" dirty="0" smtClean="0"/>
              <a:t>warehouse </a:t>
            </a:r>
            <a:r>
              <a:rPr lang="en-US" sz="7400" dirty="0"/>
              <a:t>had about 100 </a:t>
            </a:r>
            <a:r>
              <a:rPr lang="en-US" sz="7400" dirty="0" smtClean="0"/>
              <a:t>employees</a:t>
            </a:r>
          </a:p>
          <a:p>
            <a:pPr marL="0" indent="0">
              <a:buNone/>
            </a:pPr>
            <a:r>
              <a:rPr lang="en-US" sz="7400" dirty="0" smtClean="0"/>
              <a:t> </a:t>
            </a:r>
            <a:r>
              <a:rPr lang="en-US" sz="7400" dirty="0"/>
              <a:t>3 </a:t>
            </a:r>
            <a:r>
              <a:rPr lang="en-US" sz="7400" dirty="0" smtClean="0"/>
              <a:t>Caucasians, 2 African Americans and everyone </a:t>
            </a:r>
            <a:r>
              <a:rPr lang="en-US" sz="7400" dirty="0"/>
              <a:t>else mostly </a:t>
            </a:r>
            <a:r>
              <a:rPr lang="en-US" sz="7400" dirty="0" smtClean="0"/>
              <a:t>Mexicans</a:t>
            </a:r>
            <a:endParaRPr lang="en-US" sz="7400" dirty="0"/>
          </a:p>
          <a:p>
            <a:pPr marL="0" indent="0">
              <a:buNone/>
            </a:pPr>
            <a:r>
              <a:rPr lang="en-US" sz="7400" dirty="0" smtClean="0"/>
              <a:t>2</a:t>
            </a:r>
            <a:r>
              <a:rPr lang="en-US" sz="7400" baseline="30000" dirty="0" smtClean="0"/>
              <a:t>nd</a:t>
            </a:r>
            <a:r>
              <a:rPr lang="en-US" sz="7400" dirty="0" smtClean="0"/>
              <a:t> warehouse- 300 employees </a:t>
            </a:r>
          </a:p>
          <a:p>
            <a:pPr marL="0" indent="0">
              <a:buNone/>
            </a:pPr>
            <a:r>
              <a:rPr lang="en-US" sz="7400" dirty="0" smtClean="0"/>
              <a:t>12 Caucasians and the rest mostly Mexicans </a:t>
            </a:r>
          </a:p>
          <a:p>
            <a:pPr marL="0" indent="0">
              <a:buNone/>
            </a:pPr>
            <a:endParaRPr lang="en-US" dirty="0"/>
          </a:p>
        </p:txBody>
      </p:sp>
    </p:spTree>
    <p:extLst>
      <p:ext uri="{BB962C8B-B14F-4D97-AF65-F5344CB8AC3E}">
        <p14:creationId xmlns:p14="http://schemas.microsoft.com/office/powerpoint/2010/main" val="131603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Ongoing Contact with Family and Friends in Mexico</a:t>
            </a:r>
            <a:endParaRPr lang="en-US" dirty="0"/>
          </a:p>
        </p:txBody>
      </p:sp>
      <p:sp>
        <p:nvSpPr>
          <p:cNvPr id="5" name="TextBox 4"/>
          <p:cNvSpPr txBox="1"/>
          <p:nvPr/>
        </p:nvSpPr>
        <p:spPr>
          <a:xfrm>
            <a:off x="381000" y="1828800"/>
            <a:ext cx="3810000" cy="4801315"/>
          </a:xfrm>
          <a:prstGeom prst="rect">
            <a:avLst/>
          </a:prstGeom>
          <a:noFill/>
        </p:spPr>
        <p:txBody>
          <a:bodyPr wrap="square" rtlCol="0">
            <a:spAutoFit/>
          </a:bodyPr>
          <a:lstStyle/>
          <a:p>
            <a:r>
              <a:rPr lang="en-US" dirty="0" smtClean="0"/>
              <a:t>Interview Responses:</a:t>
            </a:r>
          </a:p>
          <a:p>
            <a:pPr marL="342900" indent="-342900">
              <a:buAutoNum type="arabicPeriod"/>
            </a:pPr>
            <a:r>
              <a:rPr lang="en-US" dirty="0" smtClean="0"/>
              <a:t>Maria Espinosa</a:t>
            </a:r>
          </a:p>
          <a:p>
            <a:r>
              <a:rPr lang="en-US" dirty="0" smtClean="0"/>
              <a:t>“</a:t>
            </a:r>
            <a:r>
              <a:rPr lang="en-US" dirty="0"/>
              <a:t>My family and I travel down to Mexico by car every other year. It usually takes several days because we’re from Guadalajara but it’s definitely worth the travel time to have a chance to see my only living grandmother and my cousins. It’s funny though since everyone in Mexico makes fun of my Spanish because apparently I have an accent, but I can’t really tell. I never really learned Spanish through formal education and I just mostly picked it up from my parents. I was born here in Yakima and I’ve lived here all of my </a:t>
            </a:r>
            <a:r>
              <a:rPr lang="en-US" dirty="0" smtClean="0"/>
              <a:t>life.” </a:t>
            </a:r>
            <a:endParaRPr lang="en-US" dirty="0"/>
          </a:p>
        </p:txBody>
      </p:sp>
      <p:pic>
        <p:nvPicPr>
          <p:cNvPr id="7" name="Content Placeholder 6"/>
          <p:cNvPicPr>
            <a:picLocks noGrp="1" noChangeAspect="1"/>
          </p:cNvPicPr>
          <p:nvPr>
            <p:ph sz="quarter" idx="1"/>
          </p:nvPr>
        </p:nvPicPr>
        <p:blipFill>
          <a:blip r:embed="rId2"/>
          <a:srcRect t="13240" b="13240"/>
          <a:stretch>
            <a:fillRect/>
          </a:stretch>
        </p:blipFill>
        <p:spPr>
          <a:xfrm>
            <a:off x="4114800" y="1828800"/>
            <a:ext cx="4800600" cy="4267200"/>
          </a:xfrm>
        </p:spPr>
      </p:pic>
    </p:spTree>
    <p:extLst>
      <p:ext uri="{BB962C8B-B14F-4D97-AF65-F5344CB8AC3E}">
        <p14:creationId xmlns:p14="http://schemas.microsoft.com/office/powerpoint/2010/main" val="42157294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288</TotalTime>
  <Words>1102</Words>
  <Application>Microsoft Office PowerPoint</Application>
  <PresentationFormat>On-screen Show (4:3)</PresentationFormat>
  <Paragraphs>91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Spanish in Yakima</vt:lpstr>
      <vt:lpstr>Yakima </vt:lpstr>
      <vt:lpstr>Yakima</vt:lpstr>
      <vt:lpstr>Economy</vt:lpstr>
      <vt:lpstr>Growth</vt:lpstr>
      <vt:lpstr>Sister City</vt:lpstr>
      <vt:lpstr>Language Maintenance</vt:lpstr>
      <vt:lpstr>Continuous Flux of Immigrant Arrivals </vt:lpstr>
      <vt:lpstr>Ongoing Contact with Family and Friends in Mexico</vt:lpstr>
      <vt:lpstr>Endogamous Marriages </vt:lpstr>
      <vt:lpstr>Use of Spanish in a number of domains </vt:lpstr>
      <vt:lpstr>Hispanic Ministry</vt:lpstr>
      <vt:lpstr>Spanish Radio Stations/ Channels</vt:lpstr>
      <vt:lpstr>Publications</vt:lpstr>
      <vt:lpstr>Cultural Activities </vt:lpstr>
      <vt:lpstr>Organizations</vt:lpstr>
      <vt:lpstr>Participants' attitudes towards English </vt:lpstr>
      <vt:lpstr>Conclusion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in Yakima</dc:title>
  <dc:creator>Kira Neuman</dc:creator>
  <cp:lastModifiedBy>Kira Neuman</cp:lastModifiedBy>
  <cp:revision>28</cp:revision>
  <dcterms:created xsi:type="dcterms:W3CDTF">2013-03-08T22:42:11Z</dcterms:created>
  <dcterms:modified xsi:type="dcterms:W3CDTF">2014-09-30T23:09:16Z</dcterms:modified>
</cp:coreProperties>
</file>